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7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93" r:id="rId14"/>
    <p:sldId id="292" r:id="rId15"/>
    <p:sldId id="268" r:id="rId16"/>
    <p:sldId id="290" r:id="rId17"/>
    <p:sldId id="294" r:id="rId18"/>
    <p:sldId id="269" r:id="rId19"/>
    <p:sldId id="295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49CABD-16BC-4F6F-888B-A88BBFCB63F0}">
  <a:tblStyle styleId="{1C49CABD-16BC-4F6F-888B-A88BBFCB63F0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8"/>
    <p:restoredTop sz="93063"/>
  </p:normalViewPr>
  <p:slideViewPr>
    <p:cSldViewPr>
      <p:cViewPr varScale="1">
        <p:scale>
          <a:sx n="111" d="100"/>
          <a:sy n="111" d="100"/>
        </p:scale>
        <p:origin x="1938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044394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148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30355-0049-554A-AE8E-A9E0DAA436FC}" type="datetime1">
              <a:rPr lang="zh-TW" altLang="en-US" smtClean="0"/>
              <a:t>2019/10/30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Copyright © Pearson, Inc. 2013. All Rights Reserved.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1AE5B-C364-7744-ADFC-66F673DFF721}" type="datetime1">
              <a:rPr lang="zh-TW" altLang="en-US" smtClean="0"/>
              <a:t>2019/10/30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Copyright © Pearson, Inc. 2013. All Rights Reserved.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5EB46-EC0A-C741-ADA8-55F81EA60016}" type="datetime1">
              <a:rPr lang="zh-TW" altLang="en-US" smtClean="0"/>
              <a:t>2019/10/30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Copyright © Pearson, Inc. 2013. All Rights Reserved.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08575-02C0-C84A-9F52-6F75BE69147A}" type="datetime1">
              <a:rPr lang="zh-TW" altLang="en-US" smtClean="0"/>
              <a:t>2019/10/30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Copyright © Pearson, Inc. 2013. All Rights Reserved.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C6007-EFEE-4E4C-BFBA-95259D152D17}" type="datetime1">
              <a:rPr lang="zh-TW" altLang="en-US" smtClean="0"/>
              <a:t>2019/10/30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Copyright © Pearson, Inc. 2013. All Rights Reserved.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EFF2B-E11B-E44D-81F8-D13FD4EB8026}" type="datetime1">
              <a:rPr lang="zh-TW" altLang="en-US" smtClean="0"/>
              <a:t>2019/10/30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Copyright © Pearson, Inc. 2013. All Rights Reserved.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54572-2871-FF40-B3AA-04EB90CE7146}" type="datetime1">
              <a:rPr lang="zh-TW" altLang="en-US" smtClean="0"/>
              <a:t>2019/10/30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Copyright © Pearson, Inc. 2013. All Rights Reserved.</a:t>
            </a:r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E8A8-55A6-F540-B0E3-382D71C4B502}" type="datetime1">
              <a:rPr lang="zh-TW" altLang="en-US" smtClean="0"/>
              <a:t>2019/10/30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Copyright © Pearson, Inc. 2013. All Rights Reserved.</a:t>
            </a:r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DC253-3A05-A040-AFB7-2EF780A56EEF}" type="datetime1">
              <a:rPr lang="zh-TW" altLang="en-US" smtClean="0"/>
              <a:t>2019/10/30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Copyright © Pearson, Inc. 2013. All Rights Reserved.</a:t>
            </a:r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BF590-EDBB-4248-B715-711895689CE8}" type="datetime1">
              <a:rPr lang="zh-TW" altLang="en-US" smtClean="0"/>
              <a:t>2019/10/30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Copyright © Pearson, Inc. 2013. All Rights Reserved.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3EAF3-24AE-544C-B4E2-BFF7C783AD58}" type="datetime1">
              <a:rPr lang="zh-TW" altLang="en-US" smtClean="0"/>
              <a:t>2019/10/30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Copyright © Pearson, Inc. 2013. All Rights Reserved.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B81E68DD-3328-2746-9F91-3F1C2B0B6CD2}" type="datetime1">
              <a:rPr lang="zh-TW" altLang="en-US" smtClean="0"/>
              <a:t>2019/10/30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altLang="zh-TW"/>
              <a:t>Copyright © Pearson, Inc. 2013. All Rights Reserved.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olorlib.com/wp/html5-frameworks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altLang="zh-TW" sz="5400" dirty="0"/>
              <a:t>Web</a:t>
            </a:r>
            <a:r>
              <a:rPr lang="zh-TW" altLang="en-US" sz="5400" dirty="0"/>
              <a:t>程式設計</a:t>
            </a:r>
            <a:endParaRPr lang="en" sz="5400" dirty="0"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altLang="zh-TW" dirty="0"/>
              <a:t>Bootstrap (Responsive Web Design, RWD)</a:t>
            </a:r>
            <a:endParaRPr lang="en" dirty="0"/>
          </a:p>
        </p:txBody>
      </p:sp>
      <p:sp>
        <p:nvSpPr>
          <p:cNvPr id="4" name="矩形 3"/>
          <p:cNvSpPr/>
          <p:nvPr/>
        </p:nvSpPr>
        <p:spPr>
          <a:xfrm>
            <a:off x="1331640" y="551723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授課教師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陳錫民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/>
              <a:t>Email: hsiminc@fcu.edu.tw</a:t>
            </a:r>
            <a:endParaRPr lang="zh-TW" altLang="en-US" dirty="0"/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/>
              <a:t>Create First Web Page With Bootstrap 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TW" dirty="0"/>
              <a:t>Add the </a:t>
            </a:r>
            <a:r>
              <a:rPr lang="en-US" altLang="zh-TW" b="1" dirty="0"/>
              <a:t>HTML</a:t>
            </a:r>
            <a:r>
              <a:rPr lang="en-US" altLang="zh-TW" b="1" dirty="0">
                <a:solidFill>
                  <a:srgbClr val="FF0000"/>
                </a:solidFill>
              </a:rPr>
              <a:t>5</a:t>
            </a:r>
            <a:r>
              <a:rPr lang="en-US" altLang="zh-TW" dirty="0"/>
              <a:t> </a:t>
            </a:r>
            <a:r>
              <a:rPr lang="en-US" altLang="zh-TW" dirty="0" err="1"/>
              <a:t>doctype</a:t>
            </a:r>
            <a:endParaRPr lang="en-US" altLang="zh-TW" dirty="0"/>
          </a:p>
          <a:p>
            <a:pPr marL="400050" lvl="1" indent="0">
              <a:buNone/>
            </a:pPr>
            <a:r>
              <a:rPr lang="en-US" altLang="zh-TW" dirty="0"/>
              <a:t>Bootstrap uses HTML elements and CSS properties that require the </a:t>
            </a:r>
            <a:r>
              <a:rPr lang="en-US" altLang="zh-TW" b="1" dirty="0"/>
              <a:t>HTML5 </a:t>
            </a:r>
            <a:r>
              <a:rPr lang="en-US" altLang="zh-TW" b="1" dirty="0" err="1"/>
              <a:t>doctype</a:t>
            </a:r>
            <a:r>
              <a:rPr lang="en-US" altLang="zh-TW" dirty="0"/>
              <a:t>. </a:t>
            </a:r>
          </a:p>
          <a:p>
            <a:pPr marL="400050" lvl="1" indent="0">
              <a:buNone/>
            </a:pP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996952" y="3356992"/>
            <a:ext cx="3150096" cy="15696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0000CC"/>
                </a:solidFill>
                <a:latin typeface="Consolas" charset="0"/>
              </a:rPr>
              <a:t>&lt;</a:t>
            </a:r>
            <a:r>
              <a:rPr lang="en-US" altLang="zh-TW" sz="1600" dirty="0">
                <a:solidFill>
                  <a:srgbClr val="A32828"/>
                </a:solidFill>
                <a:latin typeface="Consolas" charset="0"/>
              </a:rPr>
              <a:t>!DOCTYPE </a:t>
            </a:r>
            <a:r>
              <a:rPr lang="en-US" altLang="zh-TW" sz="1600" dirty="0">
                <a:solidFill>
                  <a:srgbClr val="FF0000"/>
                </a:solidFill>
                <a:latin typeface="Consolas" charset="0"/>
              </a:rPr>
              <a:t>html</a:t>
            </a:r>
            <a:r>
              <a:rPr lang="en-US" altLang="zh-TW" sz="1600" dirty="0">
                <a:solidFill>
                  <a:srgbClr val="0000CC"/>
                </a:solidFill>
                <a:latin typeface="Consolas" charset="0"/>
              </a:rPr>
              <a:t>&gt; </a:t>
            </a:r>
          </a:p>
          <a:p>
            <a:r>
              <a:rPr lang="en-US" altLang="zh-TW" sz="1600" dirty="0">
                <a:solidFill>
                  <a:srgbClr val="0000CC"/>
                </a:solidFill>
                <a:latin typeface="Consolas" charset="0"/>
              </a:rPr>
              <a:t>&lt;</a:t>
            </a:r>
            <a:r>
              <a:rPr lang="en-US" altLang="zh-TW" sz="1600" dirty="0">
                <a:solidFill>
                  <a:srgbClr val="A32828"/>
                </a:solidFill>
                <a:latin typeface="Consolas" charset="0"/>
              </a:rPr>
              <a:t>html</a:t>
            </a:r>
            <a:r>
              <a:rPr lang="en-US" altLang="zh-TW" sz="1600" dirty="0">
                <a:solidFill>
                  <a:srgbClr val="0000CC"/>
                </a:solidFill>
                <a:latin typeface="Consolas" charset="0"/>
              </a:rPr>
              <a:t>&gt;</a:t>
            </a:r>
          </a:p>
          <a:p>
            <a:r>
              <a:rPr lang="en-US" altLang="zh-TW" sz="1600" dirty="0">
                <a:solidFill>
                  <a:srgbClr val="0000CC"/>
                </a:solidFill>
                <a:latin typeface="Consolas" charset="0"/>
              </a:rPr>
              <a:t>  &lt;</a:t>
            </a:r>
            <a:r>
              <a:rPr lang="en-US" altLang="zh-TW" sz="1600" dirty="0">
                <a:solidFill>
                  <a:srgbClr val="A32828"/>
                </a:solidFill>
                <a:latin typeface="Consolas" charset="0"/>
              </a:rPr>
              <a:t>head</a:t>
            </a:r>
            <a:r>
              <a:rPr lang="en-US" altLang="zh-TW" sz="1600" dirty="0">
                <a:solidFill>
                  <a:srgbClr val="0000CC"/>
                </a:solidFill>
                <a:latin typeface="Consolas" charset="0"/>
              </a:rPr>
              <a:t>&gt;</a:t>
            </a:r>
            <a:br>
              <a:rPr lang="en-US" altLang="zh-TW" sz="1600" dirty="0">
                <a:solidFill>
                  <a:srgbClr val="0000CC"/>
                </a:solidFill>
                <a:latin typeface="Consolas" charset="0"/>
              </a:rPr>
            </a:br>
            <a:r>
              <a:rPr lang="en-US" altLang="zh-TW" sz="1600" dirty="0">
                <a:solidFill>
                  <a:srgbClr val="0000CC"/>
                </a:solidFill>
                <a:latin typeface="Consolas" charset="0"/>
              </a:rPr>
              <a:t>    &lt;</a:t>
            </a:r>
            <a:r>
              <a:rPr lang="en-US" altLang="zh-TW" sz="1600" dirty="0">
                <a:solidFill>
                  <a:srgbClr val="A32828"/>
                </a:solidFill>
                <a:latin typeface="Consolas" charset="0"/>
              </a:rPr>
              <a:t>meta </a:t>
            </a:r>
            <a:r>
              <a:rPr lang="en-US" altLang="zh-TW" sz="1600" dirty="0">
                <a:solidFill>
                  <a:srgbClr val="FF0000"/>
                </a:solidFill>
                <a:latin typeface="Consolas" charset="0"/>
              </a:rPr>
              <a:t>charset</a:t>
            </a:r>
            <a:r>
              <a:rPr lang="en-US" altLang="zh-TW" sz="1600" dirty="0">
                <a:solidFill>
                  <a:srgbClr val="0000CC"/>
                </a:solidFill>
                <a:latin typeface="Consolas" charset="0"/>
              </a:rPr>
              <a:t>="utf-8"&gt; </a:t>
            </a:r>
            <a:endParaRPr lang="en-US" altLang="zh-TW" sz="1600" dirty="0"/>
          </a:p>
          <a:p>
            <a:r>
              <a:rPr lang="en-US" altLang="zh-TW" sz="1600" dirty="0">
                <a:solidFill>
                  <a:srgbClr val="0000CC"/>
                </a:solidFill>
                <a:latin typeface="Consolas" charset="0"/>
              </a:rPr>
              <a:t>  &lt;</a:t>
            </a:r>
            <a:r>
              <a:rPr lang="en-US" altLang="zh-TW" sz="1600" dirty="0">
                <a:solidFill>
                  <a:srgbClr val="A32828"/>
                </a:solidFill>
                <a:latin typeface="Consolas" charset="0"/>
              </a:rPr>
              <a:t>/head</a:t>
            </a:r>
            <a:r>
              <a:rPr lang="en-US" altLang="zh-TW" sz="1600" dirty="0">
                <a:solidFill>
                  <a:srgbClr val="0000CC"/>
                </a:solidFill>
                <a:latin typeface="Consolas" charset="0"/>
              </a:rPr>
              <a:t>&gt; </a:t>
            </a:r>
          </a:p>
          <a:p>
            <a:r>
              <a:rPr lang="en-US" altLang="zh-TW" sz="1600" dirty="0">
                <a:solidFill>
                  <a:srgbClr val="0000CC"/>
                </a:solidFill>
                <a:latin typeface="Consolas" charset="0"/>
              </a:rPr>
              <a:t>&lt;</a:t>
            </a:r>
            <a:r>
              <a:rPr lang="en-US" altLang="zh-TW" sz="1600" dirty="0">
                <a:solidFill>
                  <a:srgbClr val="A32828"/>
                </a:solidFill>
                <a:latin typeface="Consolas" charset="0"/>
              </a:rPr>
              <a:t>/html</a:t>
            </a:r>
            <a:r>
              <a:rPr lang="en-US" altLang="zh-TW" sz="1600" dirty="0">
                <a:solidFill>
                  <a:srgbClr val="0000CC"/>
                </a:solidFill>
                <a:latin typeface="Consolas" charset="0"/>
              </a:rPr>
              <a:t>&gt; </a:t>
            </a:r>
            <a:endParaRPr lang="en-US" altLang="zh-TW" sz="1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71901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Create First Web Page With Bootstrap 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/>
              <a:t>2. Bootstrap is </a:t>
            </a:r>
            <a:r>
              <a:rPr lang="en-US" altLang="zh-TW" sz="2800" b="1" dirty="0"/>
              <a:t>mobile-first</a:t>
            </a:r>
            <a:r>
              <a:rPr lang="en-US" altLang="zh-TW" sz="2800" dirty="0"/>
              <a:t> </a:t>
            </a:r>
          </a:p>
          <a:p>
            <a:pPr marL="457200" lvl="1" indent="0">
              <a:buNone/>
            </a:pPr>
            <a:r>
              <a:rPr lang="en-US" altLang="zh-TW" sz="2400" dirty="0"/>
              <a:t>Bootstrap is designed to be responsive to mobile devices. </a:t>
            </a:r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r>
              <a:rPr lang="en-US" altLang="zh-TW" sz="2000" dirty="0"/>
              <a:t>The </a:t>
            </a:r>
            <a:r>
              <a:rPr lang="en-US" altLang="zh-TW" sz="2000" b="1" dirty="0"/>
              <a:t>width=device-width</a:t>
            </a:r>
            <a:r>
              <a:rPr lang="en-US" altLang="zh-TW" sz="2000" dirty="0"/>
              <a:t> part sets the width of the page to follow the screen-width of the device (which will vary depending on the device). </a:t>
            </a:r>
          </a:p>
          <a:p>
            <a:r>
              <a:rPr lang="en-US" altLang="zh-TW" sz="2000" dirty="0"/>
              <a:t>The </a:t>
            </a:r>
            <a:r>
              <a:rPr lang="en-US" altLang="zh-TW" sz="2000" b="1" dirty="0"/>
              <a:t>initial-scale=1 </a:t>
            </a:r>
            <a:r>
              <a:rPr lang="en-US" altLang="zh-TW" sz="2000" dirty="0"/>
              <a:t>part sets the initial zoom level when the page is first loaded by the browser. </a:t>
            </a:r>
          </a:p>
          <a:p>
            <a:endParaRPr kumimoji="1"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151620" y="3219882"/>
            <a:ext cx="6840760" cy="64633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CC"/>
                </a:solidFill>
                <a:latin typeface="Consolas" charset="0"/>
              </a:rPr>
              <a:t>&lt;meta name="viewport" content="width=device-width, initial-scale=1, shrink-to-fit=no"&gt;</a:t>
            </a:r>
            <a:endParaRPr lang="en-US" altLang="zh-TW" sz="1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77645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/>
              <a:t>Create First Web Page With Bootstrap 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3. Containers</a:t>
            </a:r>
          </a:p>
          <a:p>
            <a:pPr lvl="1"/>
            <a:r>
              <a:rPr lang="en-US" altLang="zh-TW" dirty="0"/>
              <a:t>Bootstrap also requires a containing element to wrap site contents. </a:t>
            </a:r>
          </a:p>
          <a:p>
            <a:pPr lvl="1"/>
            <a:r>
              <a:rPr lang="en-US" altLang="zh-TW" dirty="0"/>
              <a:t>There are two container classes to choose from:</a:t>
            </a:r>
          </a:p>
          <a:p>
            <a:pPr lvl="2"/>
            <a:r>
              <a:rPr lang="en-US" altLang="zh-TW" dirty="0"/>
              <a:t>The </a:t>
            </a:r>
            <a:r>
              <a:rPr lang="en-US" altLang="zh-TW" b="1" dirty="0"/>
              <a:t>.container </a:t>
            </a:r>
            <a:r>
              <a:rPr lang="en-US" altLang="zh-TW" dirty="0"/>
              <a:t>class provides a </a:t>
            </a:r>
            <a:r>
              <a:rPr lang="en-US" altLang="zh-TW" b="1" dirty="0"/>
              <a:t>responsive fixed width</a:t>
            </a:r>
            <a:r>
              <a:rPr lang="en-US" altLang="zh-TW" dirty="0"/>
              <a:t> container</a:t>
            </a:r>
          </a:p>
          <a:p>
            <a:pPr lvl="2"/>
            <a:r>
              <a:rPr lang="en-US" altLang="zh-TW" dirty="0"/>
              <a:t>The </a:t>
            </a:r>
            <a:r>
              <a:rPr lang="en-US" altLang="zh-TW" b="1" dirty="0"/>
              <a:t>.container-fluid </a:t>
            </a:r>
            <a:r>
              <a:rPr lang="en-US" altLang="zh-TW" dirty="0"/>
              <a:t>class provides a full width container, spanning the </a:t>
            </a:r>
            <a:r>
              <a:rPr lang="en-US" altLang="zh-TW" b="1" dirty="0"/>
              <a:t>entire width </a:t>
            </a:r>
            <a:r>
              <a:rPr lang="en-US" altLang="zh-TW" dirty="0"/>
              <a:t>of the viewport 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3737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Without Bootstrap 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83568" y="1844824"/>
            <a:ext cx="5874152" cy="26468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100" dirty="0"/>
              <a:t>&lt;!doctype html&gt;</a:t>
            </a:r>
          </a:p>
          <a:p>
            <a:r>
              <a:rPr lang="en-US" altLang="zh-TW" sz="1100" dirty="0"/>
              <a:t>&lt;html&gt;</a:t>
            </a:r>
          </a:p>
          <a:p>
            <a:br>
              <a:rPr lang="en-US" altLang="zh-TW" sz="1100" dirty="0"/>
            </a:br>
            <a:r>
              <a:rPr lang="en-US" altLang="zh-TW" sz="1100" dirty="0"/>
              <a:t>&lt;head&gt;</a:t>
            </a:r>
          </a:p>
          <a:p>
            <a:r>
              <a:rPr lang="en-US" altLang="zh-TW" sz="1100" dirty="0"/>
              <a:t>  &lt;title&gt;Hello, world!&lt;/title&gt;</a:t>
            </a:r>
          </a:p>
          <a:p>
            <a:r>
              <a:rPr lang="en-US" altLang="zh-TW" sz="1100" dirty="0"/>
              <a:t>  &lt;!-- Required meta tags --&gt;</a:t>
            </a:r>
          </a:p>
          <a:p>
            <a:r>
              <a:rPr lang="en-US" altLang="zh-TW" sz="1100" dirty="0"/>
              <a:t>  &lt;meta charset="utf-8"&gt;</a:t>
            </a:r>
          </a:p>
          <a:p>
            <a:r>
              <a:rPr lang="en-US" altLang="zh-TW" sz="1100" dirty="0"/>
              <a:t>&lt;/head&gt;</a:t>
            </a:r>
          </a:p>
          <a:p>
            <a:br>
              <a:rPr lang="en-US" altLang="zh-TW" sz="1100" dirty="0"/>
            </a:br>
            <a:r>
              <a:rPr lang="en-US" altLang="zh-TW" sz="1100" dirty="0"/>
              <a:t>&lt;body&gt;</a:t>
            </a:r>
          </a:p>
          <a:p>
            <a:r>
              <a:rPr lang="en-US" altLang="zh-TW" sz="1100" dirty="0"/>
              <a:t>  </a:t>
            </a:r>
            <a:r>
              <a:rPr lang="en-US" altLang="zh-TW" sz="1100" dirty="0">
                <a:solidFill>
                  <a:srgbClr val="FF0000"/>
                </a:solidFill>
              </a:rPr>
              <a:t>&lt;h1&gt;Hello, world!&lt;/h1&gt;</a:t>
            </a:r>
          </a:p>
          <a:p>
            <a:r>
              <a:rPr lang="en-US" altLang="zh-TW" sz="1100" dirty="0"/>
              <a:t>&lt;/body&gt;</a:t>
            </a:r>
          </a:p>
          <a:p>
            <a:br>
              <a:rPr lang="en-US" altLang="zh-TW" sz="1100" dirty="0"/>
            </a:br>
            <a:r>
              <a:rPr lang="en-US" altLang="zh-TW" sz="1100" dirty="0"/>
              <a:t>&lt;/html&gt;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98896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324FE-ECC4-47DB-9173-E6D4B92F9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Without Bootstrap </a:t>
            </a:r>
            <a:endParaRPr lang="zh-TW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7305A5-C750-4E72-B4E1-02C6855F5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916832"/>
            <a:ext cx="8229600" cy="430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75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With Bootstrap 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11560" y="2060848"/>
            <a:ext cx="6774611" cy="37240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100" dirty="0"/>
              <a:t>&lt;!doctype html&gt;</a:t>
            </a:r>
          </a:p>
          <a:p>
            <a:r>
              <a:rPr lang="en-US" altLang="zh-TW" sz="1100" dirty="0"/>
              <a:t>&lt;html&gt;</a:t>
            </a:r>
          </a:p>
          <a:p>
            <a:r>
              <a:rPr lang="en-US" altLang="zh-TW" sz="1100" dirty="0"/>
              <a:t>  &lt;head&gt;</a:t>
            </a:r>
          </a:p>
          <a:p>
            <a:r>
              <a:rPr lang="en-US" altLang="zh-TW" sz="1100" dirty="0"/>
              <a:t>    &lt;!-- Required meta tags --&gt;</a:t>
            </a:r>
          </a:p>
          <a:p>
            <a:r>
              <a:rPr lang="en-US" altLang="zh-TW" sz="1100" dirty="0"/>
              <a:t>    &lt;meta charset="utf-8"&gt;</a:t>
            </a:r>
          </a:p>
          <a:p>
            <a:r>
              <a:rPr lang="en-US" altLang="zh-TW" sz="1100" dirty="0"/>
              <a:t>    &lt;meta name="viewport" content="width=device-width, initial-scale=1, shrink-to-fit=no"&gt;</a:t>
            </a:r>
          </a:p>
          <a:p>
            <a:endParaRPr lang="en-US" altLang="zh-TW" sz="1100" dirty="0"/>
          </a:p>
          <a:p>
            <a:r>
              <a:rPr lang="en-US" altLang="zh-TW" sz="1100" dirty="0"/>
              <a:t>    &lt;!-- Bootstrap CSS --&gt;</a:t>
            </a:r>
          </a:p>
          <a:p>
            <a:r>
              <a:rPr lang="en-US" altLang="zh-TW" sz="1100" dirty="0"/>
              <a:t>    &lt;link </a:t>
            </a:r>
            <a:r>
              <a:rPr lang="en-US" altLang="zh-TW" sz="1100" dirty="0" err="1"/>
              <a:t>rel</a:t>
            </a:r>
            <a:r>
              <a:rPr lang="en-US" altLang="zh-TW" sz="1100" dirty="0"/>
              <a:t>="stylesheet" </a:t>
            </a:r>
            <a:r>
              <a:rPr lang="en-US" altLang="zh-TW" sz="1100" dirty="0" err="1"/>
              <a:t>href</a:t>
            </a:r>
            <a:r>
              <a:rPr lang="en-US" altLang="zh-TW" sz="1100" dirty="0"/>
              <a:t>="https://stackpath.bootstrapcdn.com/bootstrap/4.3.1/</a:t>
            </a:r>
            <a:r>
              <a:rPr lang="en-US" altLang="zh-TW" sz="1100" dirty="0" err="1"/>
              <a:t>css</a:t>
            </a:r>
            <a:r>
              <a:rPr lang="en-US" altLang="zh-TW" sz="1100" dirty="0"/>
              <a:t>/bootstrap.min.css"&gt;</a:t>
            </a:r>
          </a:p>
          <a:p>
            <a:endParaRPr lang="en-US" altLang="zh-TW" sz="1100" dirty="0"/>
          </a:p>
          <a:p>
            <a:r>
              <a:rPr lang="en-US" altLang="zh-TW" sz="1100" dirty="0"/>
              <a:t>    &lt;title&gt;Hello, world!&lt;/title&gt;</a:t>
            </a:r>
          </a:p>
          <a:p>
            <a:r>
              <a:rPr lang="en-US" altLang="zh-TW" sz="1100" dirty="0"/>
              <a:t>  &lt;/head&gt;</a:t>
            </a:r>
          </a:p>
          <a:p>
            <a:r>
              <a:rPr lang="en-US" altLang="zh-TW" sz="1100" dirty="0"/>
              <a:t>  &lt;body&gt;</a:t>
            </a:r>
          </a:p>
          <a:p>
            <a:r>
              <a:rPr lang="en-US" altLang="zh-TW" sz="1100" dirty="0"/>
              <a:t>    </a:t>
            </a:r>
            <a:r>
              <a:rPr lang="en-US" altLang="zh-TW" sz="1100" dirty="0">
                <a:solidFill>
                  <a:srgbClr val="FF0000"/>
                </a:solidFill>
              </a:rPr>
              <a:t>&lt;h1&gt;Hello, world!&lt;/h1&gt;</a:t>
            </a:r>
          </a:p>
          <a:p>
            <a:endParaRPr lang="en-US" altLang="zh-TW" sz="1100" dirty="0"/>
          </a:p>
          <a:p>
            <a:r>
              <a:rPr lang="en-US" altLang="zh-TW" sz="1100" dirty="0"/>
              <a:t>    &lt;!-- Optional JavaScript --&gt;</a:t>
            </a:r>
          </a:p>
          <a:p>
            <a:r>
              <a:rPr lang="en-US" altLang="zh-TW" sz="1100" dirty="0"/>
              <a:t>    &lt;!-- jQuery first, then Popper.js, then Bootstrap JS --&gt;</a:t>
            </a:r>
          </a:p>
          <a:p>
            <a:r>
              <a:rPr lang="en-US" altLang="zh-TW" sz="1100" dirty="0"/>
              <a:t>    &lt;script </a:t>
            </a:r>
            <a:r>
              <a:rPr lang="en-US" altLang="zh-TW" sz="1100" dirty="0" err="1"/>
              <a:t>src</a:t>
            </a:r>
            <a:r>
              <a:rPr lang="en-US" altLang="zh-TW" sz="1100" dirty="0"/>
              <a:t>="https://code.jquery.com/jquery-3.3.1.slim.min.js"&gt;&lt;/script&gt;</a:t>
            </a:r>
          </a:p>
          <a:p>
            <a:r>
              <a:rPr lang="en-US" altLang="zh-TW" sz="1100" dirty="0"/>
              <a:t>    &lt;script </a:t>
            </a:r>
            <a:r>
              <a:rPr lang="en-US" altLang="zh-TW" sz="1100" dirty="0" err="1"/>
              <a:t>src</a:t>
            </a:r>
            <a:r>
              <a:rPr lang="en-US" altLang="zh-TW" sz="1100" dirty="0"/>
              <a:t>="https://cdnjs.cloudflare.com/ajax/libs/popper.js/1.14.7/</a:t>
            </a:r>
            <a:r>
              <a:rPr lang="en-US" altLang="zh-TW" sz="1100" dirty="0" err="1"/>
              <a:t>umd</a:t>
            </a:r>
            <a:r>
              <a:rPr lang="en-US" altLang="zh-TW" sz="1100" dirty="0"/>
              <a:t>/popper.min.js"&gt;&lt;/script&gt;</a:t>
            </a:r>
          </a:p>
          <a:p>
            <a:r>
              <a:rPr lang="en-US" altLang="zh-TW" sz="1100" dirty="0"/>
              <a:t>    &lt;script </a:t>
            </a:r>
            <a:r>
              <a:rPr lang="en-US" altLang="zh-TW" sz="1100" dirty="0" err="1"/>
              <a:t>src</a:t>
            </a:r>
            <a:r>
              <a:rPr lang="en-US" altLang="zh-TW" sz="1100" dirty="0"/>
              <a:t>="https://stackpath.bootstrapcdn.com/bootstrap/4.3.1/</a:t>
            </a:r>
            <a:r>
              <a:rPr lang="en-US" altLang="zh-TW" sz="1100" dirty="0" err="1"/>
              <a:t>js</a:t>
            </a:r>
            <a:r>
              <a:rPr lang="en-US" altLang="zh-TW" sz="1100" dirty="0"/>
              <a:t>/bootstrap.min.js"&gt;&lt;/script&gt;</a:t>
            </a:r>
          </a:p>
          <a:p>
            <a:r>
              <a:rPr lang="en-US" altLang="zh-TW" sz="1100" dirty="0"/>
              <a:t>  &lt;/body&gt;</a:t>
            </a:r>
          </a:p>
          <a:p>
            <a:r>
              <a:rPr lang="en-US" altLang="zh-TW" sz="1100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588927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E4B9A1-02D6-4F1B-B986-6FC7E6B4C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84784"/>
            <a:ext cx="8468954" cy="442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85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With &lt;div class="container"&gt; 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11560" y="1976209"/>
            <a:ext cx="6736139" cy="38933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100" dirty="0"/>
              <a:t>&lt;!doctype html&gt;</a:t>
            </a:r>
          </a:p>
          <a:p>
            <a:r>
              <a:rPr lang="en-US" altLang="zh-TW" sz="1100" dirty="0"/>
              <a:t>&lt;html&gt;</a:t>
            </a:r>
          </a:p>
          <a:p>
            <a:r>
              <a:rPr lang="en-US" altLang="zh-TW" sz="1100" dirty="0"/>
              <a:t>  &lt;head&gt;</a:t>
            </a:r>
          </a:p>
          <a:p>
            <a:r>
              <a:rPr lang="en-US" altLang="zh-TW" sz="1100" dirty="0"/>
              <a:t>    &lt;!-- Required meta tags --&gt;</a:t>
            </a:r>
          </a:p>
          <a:p>
            <a:r>
              <a:rPr lang="en-US" altLang="zh-TW" sz="1100" dirty="0"/>
              <a:t>    &lt;meta charset="utf-8"&gt;</a:t>
            </a:r>
          </a:p>
          <a:p>
            <a:r>
              <a:rPr lang="en-US" altLang="zh-TW" sz="1100" dirty="0"/>
              <a:t>    &lt;meta name="viewport" content="width=device-width, initial-scale=1, shrink-to-fit=no"&gt;</a:t>
            </a:r>
          </a:p>
          <a:p>
            <a:endParaRPr lang="en-US" altLang="zh-TW" sz="1100" dirty="0"/>
          </a:p>
          <a:p>
            <a:r>
              <a:rPr lang="en-US" altLang="zh-TW" sz="1100" dirty="0"/>
              <a:t>    &lt;!-- Bootstrap CSS --&gt;</a:t>
            </a:r>
          </a:p>
          <a:p>
            <a:r>
              <a:rPr lang="en-US" altLang="zh-TW" sz="1100" dirty="0"/>
              <a:t>    &lt;link </a:t>
            </a:r>
            <a:r>
              <a:rPr lang="en-US" altLang="zh-TW" sz="1100" dirty="0" err="1"/>
              <a:t>rel</a:t>
            </a:r>
            <a:r>
              <a:rPr lang="en-US" altLang="zh-TW" sz="1100" dirty="0"/>
              <a:t>="stylesheet" </a:t>
            </a:r>
            <a:r>
              <a:rPr lang="en-US" altLang="zh-TW" sz="1100" dirty="0" err="1"/>
              <a:t>href</a:t>
            </a:r>
            <a:r>
              <a:rPr lang="en-US" altLang="zh-TW" sz="1100" dirty="0"/>
              <a:t>="https://stackpath.bootstrapcdn.com/bootstrap/4.3.1/</a:t>
            </a:r>
            <a:r>
              <a:rPr lang="en-US" altLang="zh-TW" sz="1100" dirty="0" err="1"/>
              <a:t>css</a:t>
            </a:r>
            <a:r>
              <a:rPr lang="en-US" altLang="zh-TW" sz="1100" dirty="0"/>
              <a:t>/bootstrap.min.css"&gt;</a:t>
            </a:r>
          </a:p>
          <a:p>
            <a:endParaRPr lang="en-US" altLang="zh-TW" sz="1100" dirty="0"/>
          </a:p>
          <a:p>
            <a:r>
              <a:rPr lang="en-US" altLang="zh-TW" sz="1100" dirty="0"/>
              <a:t>    &lt;title&gt;Hello, world!&lt;/title&gt;</a:t>
            </a:r>
          </a:p>
          <a:p>
            <a:r>
              <a:rPr lang="en-US" altLang="zh-TW" sz="1100" dirty="0"/>
              <a:t>  &lt;/head&gt;</a:t>
            </a:r>
          </a:p>
          <a:p>
            <a:r>
              <a:rPr lang="en-US" altLang="zh-TW" sz="1100" dirty="0"/>
              <a:t>  &lt;body&gt;</a:t>
            </a:r>
          </a:p>
          <a:p>
            <a:r>
              <a:rPr lang="en-US" altLang="zh-TW" sz="1100" dirty="0"/>
              <a:t>    </a:t>
            </a:r>
            <a:r>
              <a:rPr lang="en-US" altLang="zh-TW" sz="1100" dirty="0">
                <a:solidFill>
                  <a:srgbClr val="FF0000"/>
                </a:solidFill>
              </a:rPr>
              <a:t>&lt;div class="container"&gt;</a:t>
            </a:r>
          </a:p>
          <a:p>
            <a:r>
              <a:rPr lang="en-US" altLang="zh-TW" sz="1100" dirty="0">
                <a:solidFill>
                  <a:srgbClr val="FF0000"/>
                </a:solidFill>
              </a:rPr>
              <a:t>        &lt;h1&gt;Hello, world!&lt;/h1&gt;</a:t>
            </a:r>
          </a:p>
          <a:p>
            <a:r>
              <a:rPr lang="en-US" altLang="zh-TW" sz="1100" dirty="0">
                <a:solidFill>
                  <a:srgbClr val="FF0000"/>
                </a:solidFill>
              </a:rPr>
              <a:t>    &lt;/div&gt;</a:t>
            </a:r>
            <a:endParaRPr lang="en-US" altLang="zh-TW" sz="1100" dirty="0"/>
          </a:p>
          <a:p>
            <a:r>
              <a:rPr lang="en-US" altLang="zh-TW" sz="1100" dirty="0"/>
              <a:t>    &lt;!-- Optional JavaScript --&gt;</a:t>
            </a:r>
          </a:p>
          <a:p>
            <a:r>
              <a:rPr lang="en-US" altLang="zh-TW" sz="1100" dirty="0"/>
              <a:t>    &lt;!-- jQuery first, then Popper.js, then Bootstrap JS --&gt;</a:t>
            </a:r>
          </a:p>
          <a:p>
            <a:r>
              <a:rPr lang="en-US" altLang="zh-TW" sz="1100" dirty="0"/>
              <a:t>    &lt;script </a:t>
            </a:r>
            <a:r>
              <a:rPr lang="en-US" altLang="zh-TW" sz="1100" dirty="0" err="1"/>
              <a:t>src</a:t>
            </a:r>
            <a:r>
              <a:rPr lang="en-US" altLang="zh-TW" sz="1100" dirty="0"/>
              <a:t>="https://code.jquery.com/jquery-3.3.1.slim.min.js"&gt;&lt;/script&gt;</a:t>
            </a:r>
          </a:p>
          <a:p>
            <a:r>
              <a:rPr lang="en-US" altLang="zh-TW" sz="1100" dirty="0"/>
              <a:t>    &lt;script </a:t>
            </a:r>
            <a:r>
              <a:rPr lang="en-US" altLang="zh-TW" sz="1100" dirty="0" err="1"/>
              <a:t>src</a:t>
            </a:r>
            <a:r>
              <a:rPr lang="en-US" altLang="zh-TW" sz="1100" dirty="0"/>
              <a:t>="https://cdnjs.cloudflare.com/ajax/libs/popper.js/1.14.7/</a:t>
            </a:r>
            <a:r>
              <a:rPr lang="en-US" altLang="zh-TW" sz="1100" dirty="0" err="1"/>
              <a:t>umd</a:t>
            </a:r>
            <a:r>
              <a:rPr lang="en-US" altLang="zh-TW" sz="1100" dirty="0"/>
              <a:t>/popper.min.js"&gt;&lt;/script&gt;</a:t>
            </a:r>
          </a:p>
          <a:p>
            <a:r>
              <a:rPr lang="en-US" altLang="zh-TW" sz="1100" dirty="0"/>
              <a:t>    &lt;script </a:t>
            </a:r>
            <a:r>
              <a:rPr lang="en-US" altLang="zh-TW" sz="1100" dirty="0" err="1"/>
              <a:t>src</a:t>
            </a:r>
            <a:r>
              <a:rPr lang="en-US" altLang="zh-TW" sz="1100" dirty="0"/>
              <a:t>="https://stackpath.bootstrapcdn.com/bootstrap/4.3.1/</a:t>
            </a:r>
            <a:r>
              <a:rPr lang="en-US" altLang="zh-TW" sz="1100" dirty="0" err="1"/>
              <a:t>js</a:t>
            </a:r>
            <a:r>
              <a:rPr lang="en-US" altLang="zh-TW" sz="1100" dirty="0"/>
              <a:t>/bootstrap.min.js"&gt;&lt;/script&gt;</a:t>
            </a:r>
          </a:p>
          <a:p>
            <a:r>
              <a:rPr lang="en-US" altLang="zh-TW" sz="1100" dirty="0"/>
              <a:t>  &lt;/body&gt;</a:t>
            </a:r>
          </a:p>
          <a:p>
            <a:r>
              <a:rPr lang="en-US" altLang="zh-TW" sz="1100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777615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With &lt;div class="container"&gt; 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0BEBCC-35B3-4FC3-9A19-AE15FF680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88" y="1775917"/>
            <a:ext cx="8388424" cy="438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44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With &lt;div class="container"&gt; 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11560" y="1976209"/>
            <a:ext cx="6736139" cy="38933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100" dirty="0"/>
              <a:t>&lt;!doctype html&gt;</a:t>
            </a:r>
          </a:p>
          <a:p>
            <a:r>
              <a:rPr lang="en-US" altLang="zh-TW" sz="1100" dirty="0"/>
              <a:t>&lt;html&gt;</a:t>
            </a:r>
          </a:p>
          <a:p>
            <a:r>
              <a:rPr lang="en-US" altLang="zh-TW" sz="1100" dirty="0"/>
              <a:t>  &lt;head&gt;</a:t>
            </a:r>
          </a:p>
          <a:p>
            <a:r>
              <a:rPr lang="en-US" altLang="zh-TW" sz="1100" dirty="0"/>
              <a:t>    &lt;!-- Required meta tags --&gt;</a:t>
            </a:r>
          </a:p>
          <a:p>
            <a:r>
              <a:rPr lang="en-US" altLang="zh-TW" sz="1100" dirty="0"/>
              <a:t>    &lt;meta charset="utf-8"&gt;</a:t>
            </a:r>
          </a:p>
          <a:p>
            <a:r>
              <a:rPr lang="en-US" altLang="zh-TW" sz="1100" dirty="0"/>
              <a:t>    &lt;meta name="viewport" content="width=device-width, initial-scale=1, shrink-to-fit=no"&gt;</a:t>
            </a:r>
          </a:p>
          <a:p>
            <a:endParaRPr lang="en-US" altLang="zh-TW" sz="1100" dirty="0"/>
          </a:p>
          <a:p>
            <a:r>
              <a:rPr lang="en-US" altLang="zh-TW" sz="1100" dirty="0"/>
              <a:t>    &lt;!-- Bootstrap CSS --&gt;</a:t>
            </a:r>
          </a:p>
          <a:p>
            <a:r>
              <a:rPr lang="en-US" altLang="zh-TW" sz="1100" dirty="0"/>
              <a:t>    &lt;link </a:t>
            </a:r>
            <a:r>
              <a:rPr lang="en-US" altLang="zh-TW" sz="1100" dirty="0" err="1"/>
              <a:t>rel</a:t>
            </a:r>
            <a:r>
              <a:rPr lang="en-US" altLang="zh-TW" sz="1100" dirty="0"/>
              <a:t>="stylesheet" </a:t>
            </a:r>
            <a:r>
              <a:rPr lang="en-US" altLang="zh-TW" sz="1100" dirty="0" err="1"/>
              <a:t>href</a:t>
            </a:r>
            <a:r>
              <a:rPr lang="en-US" altLang="zh-TW" sz="1100" dirty="0"/>
              <a:t>="https://stackpath.bootstrapcdn.com/bootstrap/4.3.1/</a:t>
            </a:r>
            <a:r>
              <a:rPr lang="en-US" altLang="zh-TW" sz="1100" dirty="0" err="1"/>
              <a:t>css</a:t>
            </a:r>
            <a:r>
              <a:rPr lang="en-US" altLang="zh-TW" sz="1100" dirty="0"/>
              <a:t>/bootstrap.min.css"&gt;</a:t>
            </a:r>
          </a:p>
          <a:p>
            <a:endParaRPr lang="en-US" altLang="zh-TW" sz="1100" dirty="0"/>
          </a:p>
          <a:p>
            <a:r>
              <a:rPr lang="en-US" altLang="zh-TW" sz="1100" dirty="0"/>
              <a:t>    &lt;title&gt;Hello, world!&lt;/title&gt;</a:t>
            </a:r>
          </a:p>
          <a:p>
            <a:r>
              <a:rPr lang="en-US" altLang="zh-TW" sz="1100" dirty="0"/>
              <a:t>  &lt;/head&gt;</a:t>
            </a:r>
          </a:p>
          <a:p>
            <a:r>
              <a:rPr lang="en-US" altLang="zh-TW" sz="1100" dirty="0"/>
              <a:t>  &lt;body&gt;</a:t>
            </a:r>
          </a:p>
          <a:p>
            <a:r>
              <a:rPr lang="en-US" altLang="zh-TW" sz="1100" dirty="0"/>
              <a:t>    </a:t>
            </a:r>
            <a:r>
              <a:rPr lang="en-US" altLang="zh-TW" sz="1100" dirty="0">
                <a:solidFill>
                  <a:srgbClr val="FF0000"/>
                </a:solidFill>
              </a:rPr>
              <a:t>&lt;div class=" container-fluid "&gt;</a:t>
            </a:r>
          </a:p>
          <a:p>
            <a:r>
              <a:rPr lang="en-US" altLang="zh-TW" sz="1100" dirty="0">
                <a:solidFill>
                  <a:srgbClr val="FF0000"/>
                </a:solidFill>
              </a:rPr>
              <a:t>        &lt;h1&gt;Hello, world!&lt;/h1&gt;</a:t>
            </a:r>
          </a:p>
          <a:p>
            <a:r>
              <a:rPr lang="en-US" altLang="zh-TW" sz="1100" dirty="0">
                <a:solidFill>
                  <a:srgbClr val="FF0000"/>
                </a:solidFill>
              </a:rPr>
              <a:t>    &lt;/div&gt;</a:t>
            </a:r>
            <a:endParaRPr lang="en-US" altLang="zh-TW" sz="1100" dirty="0"/>
          </a:p>
          <a:p>
            <a:r>
              <a:rPr lang="en-US" altLang="zh-TW" sz="1100" dirty="0"/>
              <a:t>    &lt;!-- Optional JavaScript --&gt;</a:t>
            </a:r>
          </a:p>
          <a:p>
            <a:r>
              <a:rPr lang="en-US" altLang="zh-TW" sz="1100" dirty="0"/>
              <a:t>    &lt;!-- jQuery first, then Popper.js, then Bootstrap JS --&gt;</a:t>
            </a:r>
          </a:p>
          <a:p>
            <a:r>
              <a:rPr lang="en-US" altLang="zh-TW" sz="1100" dirty="0"/>
              <a:t>    &lt;script </a:t>
            </a:r>
            <a:r>
              <a:rPr lang="en-US" altLang="zh-TW" sz="1100" dirty="0" err="1"/>
              <a:t>src</a:t>
            </a:r>
            <a:r>
              <a:rPr lang="en-US" altLang="zh-TW" sz="1100" dirty="0"/>
              <a:t>="https://code.jquery.com/jquery-3.3.1.slim.min.js"&gt;&lt;/script&gt;</a:t>
            </a:r>
          </a:p>
          <a:p>
            <a:r>
              <a:rPr lang="en-US" altLang="zh-TW" sz="1100" dirty="0"/>
              <a:t>    &lt;script </a:t>
            </a:r>
            <a:r>
              <a:rPr lang="en-US" altLang="zh-TW" sz="1100" dirty="0" err="1"/>
              <a:t>src</a:t>
            </a:r>
            <a:r>
              <a:rPr lang="en-US" altLang="zh-TW" sz="1100" dirty="0"/>
              <a:t>="https://cdnjs.cloudflare.com/ajax/libs/popper.js/1.14.7/</a:t>
            </a:r>
            <a:r>
              <a:rPr lang="en-US" altLang="zh-TW" sz="1100" dirty="0" err="1"/>
              <a:t>umd</a:t>
            </a:r>
            <a:r>
              <a:rPr lang="en-US" altLang="zh-TW" sz="1100" dirty="0"/>
              <a:t>/popper.min.js"&gt;&lt;/script&gt;</a:t>
            </a:r>
          </a:p>
          <a:p>
            <a:r>
              <a:rPr lang="en-US" altLang="zh-TW" sz="1100" dirty="0"/>
              <a:t>    &lt;script </a:t>
            </a:r>
            <a:r>
              <a:rPr lang="en-US" altLang="zh-TW" sz="1100" dirty="0" err="1"/>
              <a:t>src</a:t>
            </a:r>
            <a:r>
              <a:rPr lang="en-US" altLang="zh-TW" sz="1100" dirty="0"/>
              <a:t>="https://stackpath.bootstrapcdn.com/bootstrap/4.3.1/</a:t>
            </a:r>
            <a:r>
              <a:rPr lang="en-US" altLang="zh-TW" sz="1100" dirty="0" err="1"/>
              <a:t>js</a:t>
            </a:r>
            <a:r>
              <a:rPr lang="en-US" altLang="zh-TW" sz="1100" dirty="0"/>
              <a:t>/bootstrap.min.js"&gt;&lt;/script&gt;</a:t>
            </a:r>
          </a:p>
          <a:p>
            <a:r>
              <a:rPr lang="en-US" altLang="zh-TW" sz="1100" dirty="0"/>
              <a:t>  &lt;/body&gt;</a:t>
            </a:r>
          </a:p>
          <a:p>
            <a:r>
              <a:rPr lang="en-US" altLang="zh-TW" sz="1100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117741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What is Bootstrap?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is a free </a:t>
            </a:r>
            <a:r>
              <a:rPr kumimoji="1" lang="en-US" altLang="zh-TW" b="1" dirty="0"/>
              <a:t>front-end</a:t>
            </a:r>
            <a:r>
              <a:rPr kumimoji="1" lang="en-US" altLang="zh-TW" dirty="0"/>
              <a:t> framework for faster and</a:t>
            </a:r>
            <a:r>
              <a:rPr kumimoji="1" lang="zh-TW" altLang="en-US" dirty="0"/>
              <a:t> </a:t>
            </a:r>
            <a:r>
              <a:rPr kumimoji="1" lang="en-US" altLang="zh-TW" dirty="0"/>
              <a:t>easier web development</a:t>
            </a:r>
          </a:p>
          <a:p>
            <a:r>
              <a:rPr kumimoji="1" lang="en-US" altLang="zh-TW" dirty="0"/>
              <a:t>includes HTML and CSS based </a:t>
            </a:r>
            <a:r>
              <a:rPr kumimoji="1" lang="en-US" altLang="zh-TW" b="1" dirty="0"/>
              <a:t>design</a:t>
            </a:r>
            <a:r>
              <a:rPr kumimoji="1" lang="zh-TW" altLang="en-US" b="1" dirty="0"/>
              <a:t> </a:t>
            </a:r>
            <a:r>
              <a:rPr kumimoji="1" lang="en-US" altLang="zh-TW" b="1" dirty="0"/>
              <a:t>templates</a:t>
            </a:r>
            <a:r>
              <a:rPr kumimoji="1" lang="en-US" altLang="zh-TW" dirty="0"/>
              <a:t> for typography, forms, buttons, tables,</a:t>
            </a:r>
            <a:r>
              <a:rPr kumimoji="1" lang="zh-TW" altLang="en-US" dirty="0"/>
              <a:t> </a:t>
            </a:r>
            <a:r>
              <a:rPr kumimoji="1" lang="en-US" altLang="zh-TW" dirty="0"/>
              <a:t>navigation, modals, image carousels and many</a:t>
            </a:r>
            <a:r>
              <a:rPr kumimoji="1" lang="zh-TW" altLang="en-US" dirty="0"/>
              <a:t> </a:t>
            </a:r>
            <a:r>
              <a:rPr kumimoji="1" lang="en-US" altLang="zh-TW" dirty="0"/>
              <a:t>other, as well as optional JavaScript plugins</a:t>
            </a:r>
          </a:p>
          <a:p>
            <a:r>
              <a:rPr kumimoji="1" lang="en-US" altLang="zh-TW" dirty="0"/>
              <a:t>also gives you the ability to easily create</a:t>
            </a:r>
            <a:r>
              <a:rPr kumimoji="1" lang="zh-TW" altLang="en-US" dirty="0"/>
              <a:t> </a:t>
            </a:r>
            <a:r>
              <a:rPr kumimoji="1" lang="en-US" altLang="zh-TW" b="1" dirty="0"/>
              <a:t>responsive designs</a:t>
            </a:r>
            <a:endParaRPr kumimoji="1"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9598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&lt;div class="container-fluid"&gt; 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DF6CA1-A699-4121-9322-5FF25A964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13" y="1706319"/>
            <a:ext cx="8229600" cy="430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664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Bootstrap Grid System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Bootstrap's </a:t>
            </a:r>
            <a:r>
              <a:rPr lang="en-US" altLang="zh-TW" sz="2400" b="1" dirty="0"/>
              <a:t>grid system</a:t>
            </a:r>
            <a:r>
              <a:rPr lang="en-US" altLang="zh-TW" sz="2400" dirty="0"/>
              <a:t> allows up to </a:t>
            </a:r>
            <a:r>
              <a:rPr lang="en-US" altLang="zh-TW" sz="2400" b="1" dirty="0"/>
              <a:t>12</a:t>
            </a:r>
            <a:r>
              <a:rPr lang="en-US" altLang="zh-TW" sz="2400" dirty="0"/>
              <a:t> columns across the page. </a:t>
            </a:r>
          </a:p>
          <a:p>
            <a:r>
              <a:rPr lang="en-US" altLang="zh-TW" sz="2400" dirty="0"/>
              <a:t>Bootstrap's grid system is </a:t>
            </a:r>
            <a:r>
              <a:rPr lang="en-US" altLang="zh-TW" sz="2400" b="1" dirty="0"/>
              <a:t>responsive</a:t>
            </a:r>
            <a:r>
              <a:rPr lang="en-US" altLang="zh-TW" sz="2400" dirty="0"/>
              <a:t>, and the columns will </a:t>
            </a:r>
            <a:r>
              <a:rPr lang="en-US" altLang="zh-TW" sz="2400" b="1" dirty="0"/>
              <a:t>re-arrange automatically </a:t>
            </a:r>
            <a:r>
              <a:rPr lang="en-US" altLang="zh-TW" sz="2400" dirty="0"/>
              <a:t>depending on the screen size. </a:t>
            </a:r>
          </a:p>
          <a:p>
            <a:r>
              <a:rPr lang="en-US" altLang="zh-TW" sz="2400" dirty="0"/>
              <a:t>If you do not want to use all 12 columns individually, you can </a:t>
            </a:r>
            <a:r>
              <a:rPr lang="en-US" altLang="zh-TW" sz="2400" b="1" dirty="0"/>
              <a:t>group the columns together </a:t>
            </a:r>
            <a:r>
              <a:rPr lang="en-US" altLang="zh-TW" sz="2400" dirty="0"/>
              <a:t>to create wider columns: </a:t>
            </a:r>
          </a:p>
          <a:p>
            <a:endParaRPr kumimoji="1"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21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39136"/>
            <a:ext cx="9144000" cy="207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2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Grid Classes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Bootstrap grid system has four classes: </a:t>
            </a:r>
          </a:p>
          <a:p>
            <a:pPr lvl="1"/>
            <a:r>
              <a:rPr lang="en-US" altLang="zh-TW" dirty="0" err="1"/>
              <a:t>xs</a:t>
            </a:r>
            <a:r>
              <a:rPr lang="en-US" altLang="zh-TW" dirty="0"/>
              <a:t> (for phones)</a:t>
            </a:r>
          </a:p>
          <a:p>
            <a:pPr lvl="1"/>
            <a:r>
              <a:rPr lang="en-US" altLang="zh-TW" dirty="0" err="1"/>
              <a:t>sm</a:t>
            </a:r>
            <a:r>
              <a:rPr lang="en-US" altLang="zh-TW" dirty="0"/>
              <a:t> (for tablets)</a:t>
            </a:r>
          </a:p>
          <a:p>
            <a:pPr lvl="1"/>
            <a:r>
              <a:rPr lang="en-US" altLang="zh-TW" dirty="0"/>
              <a:t>md (for desktops)</a:t>
            </a:r>
          </a:p>
          <a:p>
            <a:pPr lvl="1"/>
            <a:r>
              <a:rPr lang="en-US" altLang="zh-TW" dirty="0" err="1"/>
              <a:t>lg</a:t>
            </a:r>
            <a:r>
              <a:rPr lang="en-US" altLang="zh-TW" dirty="0"/>
              <a:t> (for larger desktops)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2197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Basic Structure of a Bootstrap Grid 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3434"/>
            <a:ext cx="9144000" cy="479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27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4854"/>
            <a:ext cx="9144000" cy="586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Bootstrap Text/Typography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Bootstrap's Default Settings </a:t>
            </a:r>
          </a:p>
          <a:p>
            <a:pPr lvl="1"/>
            <a:r>
              <a:rPr lang="en-US" altLang="zh-TW" dirty="0"/>
              <a:t>Bootstrap's global default font-size is 14px, with a line-height of 1.428. </a:t>
            </a:r>
          </a:p>
          <a:p>
            <a:pPr lvl="1"/>
            <a:r>
              <a:rPr lang="en-US" altLang="zh-TW" dirty="0"/>
              <a:t>This is applied to the &lt;body&gt; and all paragraphs</a:t>
            </a:r>
          </a:p>
          <a:p>
            <a:pPr lvl="1"/>
            <a:r>
              <a:rPr lang="en-US" altLang="zh-TW" dirty="0"/>
              <a:t>http://www.w3schools.com/bootstrap/</a:t>
            </a:r>
            <a:r>
              <a:rPr lang="en-US" altLang="zh-TW" dirty="0" err="1"/>
              <a:t>bootstrap_ty</a:t>
            </a:r>
            <a:r>
              <a:rPr lang="en-US" altLang="zh-TW" dirty="0"/>
              <a:t> </a:t>
            </a:r>
            <a:r>
              <a:rPr lang="en-US" altLang="zh-TW" dirty="0" err="1"/>
              <a:t>pography.asp</a:t>
            </a:r>
            <a:r>
              <a:rPr lang="en-US" altLang="zh-TW" dirty="0"/>
              <a:t> </a:t>
            </a:r>
          </a:p>
          <a:p>
            <a:pPr lvl="1"/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4298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Bootstrap Basic Table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A basic Bootstrap table has a light padding and only horizontal dividers. </a:t>
            </a:r>
          </a:p>
          <a:p>
            <a:r>
              <a:rPr lang="en-US" altLang="zh-TW" sz="2800" dirty="0"/>
              <a:t>The </a:t>
            </a:r>
            <a:r>
              <a:rPr lang="en-US" altLang="zh-TW" sz="2800" b="1" dirty="0"/>
              <a:t>.table </a:t>
            </a:r>
            <a:r>
              <a:rPr lang="en-US" altLang="zh-TW" sz="2800" dirty="0"/>
              <a:t>class adds basic styling to a table:</a:t>
            </a:r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r>
              <a:rPr lang="en-US" altLang="zh-TW" sz="2800" dirty="0"/>
              <a:t>http://www.w3schools.com/bootstrap/</a:t>
            </a:r>
            <a:r>
              <a:rPr lang="en-US" altLang="zh-TW" sz="2800" dirty="0" err="1"/>
              <a:t>bootstrap_t</a:t>
            </a:r>
            <a:r>
              <a:rPr lang="en-US" altLang="zh-TW" sz="2800" dirty="0"/>
              <a:t> </a:t>
            </a:r>
            <a:r>
              <a:rPr lang="en-US" altLang="zh-TW" sz="2800" dirty="0" err="1"/>
              <a:t>ables.asp</a:t>
            </a:r>
            <a:r>
              <a:rPr lang="en-US" altLang="zh-TW" sz="2800" dirty="0"/>
              <a:t>  </a:t>
            </a:r>
          </a:p>
          <a:p>
            <a:endParaRPr kumimoji="1"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8960"/>
            <a:ext cx="9144000" cy="198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6547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Bootstrap Images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Bootstrap Image Shapes </a:t>
            </a:r>
          </a:p>
          <a:p>
            <a:r>
              <a:rPr lang="en-US" altLang="zh-TW" sz="2800" dirty="0"/>
              <a:t>Responsive Images </a:t>
            </a:r>
          </a:p>
          <a:p>
            <a:pPr lvl="1"/>
            <a:r>
              <a:rPr lang="en-US" altLang="zh-TW" sz="2400" dirty="0"/>
              <a:t>Responsive images automatically adjust to fit the size of the screen </a:t>
            </a:r>
          </a:p>
          <a:p>
            <a:r>
              <a:rPr lang="en-US" altLang="zh-TW" sz="2800" dirty="0"/>
              <a:t>Image Gallery </a:t>
            </a:r>
          </a:p>
          <a:p>
            <a:pPr lvl="1"/>
            <a:r>
              <a:rPr lang="en-US" altLang="zh-TW" sz="2400" dirty="0"/>
              <a:t>use Bootstrap's grid system in conjunction with the </a:t>
            </a:r>
            <a:r>
              <a:rPr lang="en-US" altLang="zh-TW" sz="2400" b="1" dirty="0"/>
              <a:t>.thumbnail </a:t>
            </a:r>
            <a:r>
              <a:rPr lang="en-US" altLang="zh-TW" sz="2400" dirty="0"/>
              <a:t>class to create an image gallery </a:t>
            </a:r>
          </a:p>
          <a:p>
            <a:r>
              <a:rPr lang="en-US" altLang="zh-TW" sz="2800" dirty="0"/>
              <a:t>Responsive Embeds </a:t>
            </a:r>
          </a:p>
          <a:p>
            <a:r>
              <a:rPr lang="en-US" altLang="zh-TW" sz="2800" dirty="0"/>
              <a:t>http://www.w3schools.com/bootstrap/</a:t>
            </a:r>
            <a:r>
              <a:rPr lang="en-US" altLang="zh-TW" sz="2800" dirty="0" err="1"/>
              <a:t>bootstrap_i</a:t>
            </a:r>
            <a:r>
              <a:rPr lang="en-US" altLang="zh-TW" sz="2800" dirty="0"/>
              <a:t> </a:t>
            </a:r>
            <a:r>
              <a:rPr lang="en-US" altLang="zh-TW" sz="2800" dirty="0" err="1"/>
              <a:t>mages.asp</a:t>
            </a:r>
            <a:r>
              <a:rPr lang="en-US" altLang="zh-TW" sz="2800" dirty="0"/>
              <a:t>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4300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Bootstrap Wells</a:t>
            </a:r>
            <a:endParaRPr lang="en-US" altLang="zh-TW" dirty="0">
              <a:effectLst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The </a:t>
            </a:r>
            <a:r>
              <a:rPr lang="en-US" altLang="zh-TW" sz="2800" b="1" dirty="0"/>
              <a:t>.well </a:t>
            </a:r>
            <a:r>
              <a:rPr lang="en-US" altLang="zh-TW" sz="2800" dirty="0"/>
              <a:t>class adds a </a:t>
            </a:r>
            <a:r>
              <a:rPr lang="en-US" altLang="zh-TW" sz="2800" b="1" dirty="0"/>
              <a:t>rounded border </a:t>
            </a:r>
            <a:r>
              <a:rPr lang="en-US" altLang="zh-TW" sz="2800" dirty="0"/>
              <a:t>around an element with a </a:t>
            </a:r>
            <a:r>
              <a:rPr lang="en-US" altLang="zh-TW" sz="2800" b="1" dirty="0"/>
              <a:t>gray background </a:t>
            </a:r>
            <a:r>
              <a:rPr lang="en-US" altLang="zh-TW" sz="2800" dirty="0"/>
              <a:t>color and some padding: </a:t>
            </a:r>
          </a:p>
          <a:p>
            <a:endParaRPr kumimoji="1" lang="en-US" altLang="zh-TW" sz="2800" dirty="0"/>
          </a:p>
          <a:p>
            <a:endParaRPr kumimoji="1" lang="en-US" altLang="zh-TW" sz="2800" dirty="0"/>
          </a:p>
          <a:p>
            <a:endParaRPr kumimoji="1" lang="en-US" altLang="zh-TW" sz="2800" dirty="0"/>
          </a:p>
          <a:p>
            <a:r>
              <a:rPr lang="en-US" altLang="zh-TW" sz="2800" dirty="0"/>
              <a:t>http://www.w3schools.com/bootstrap/bootstrap_ </a:t>
            </a:r>
            <a:r>
              <a:rPr lang="en-US" altLang="zh-TW" sz="2800" dirty="0" err="1"/>
              <a:t>wells.asp</a:t>
            </a:r>
            <a:r>
              <a:rPr lang="en-US" altLang="zh-TW" sz="2800" dirty="0"/>
              <a:t> </a:t>
            </a:r>
          </a:p>
          <a:p>
            <a:endParaRPr kumimoji="1"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28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3513"/>
            <a:ext cx="9144000" cy="72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6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Bootstrap Buttons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sz="2800" dirty="0"/>
              <a:t>Bootstrap provides seven styles of buttons:</a:t>
            </a:r>
          </a:p>
          <a:p>
            <a:pPr lvl="1"/>
            <a:r>
              <a:rPr lang="en-US" altLang="zh-TW" sz="2400" dirty="0"/>
              <a:t>.</a:t>
            </a:r>
            <a:r>
              <a:rPr lang="en-US" altLang="zh-TW" sz="2400" dirty="0" err="1"/>
              <a:t>btn</a:t>
            </a:r>
            <a:r>
              <a:rPr lang="en-US" altLang="zh-TW" sz="2400" dirty="0"/>
              <a:t>-default </a:t>
            </a:r>
          </a:p>
          <a:p>
            <a:pPr lvl="1"/>
            <a:r>
              <a:rPr lang="en-US" altLang="zh-TW" sz="2400" dirty="0"/>
              <a:t>.</a:t>
            </a:r>
            <a:r>
              <a:rPr lang="en-US" altLang="zh-TW" sz="2400" dirty="0" err="1"/>
              <a:t>btn</a:t>
            </a:r>
            <a:r>
              <a:rPr lang="en-US" altLang="zh-TW" sz="2400" dirty="0"/>
              <a:t>-primary</a:t>
            </a:r>
          </a:p>
          <a:p>
            <a:pPr lvl="1"/>
            <a:r>
              <a:rPr lang="en-US" altLang="zh-TW" sz="2400" dirty="0"/>
              <a:t>.</a:t>
            </a:r>
            <a:r>
              <a:rPr lang="en-US" altLang="zh-TW" sz="2400" dirty="0" err="1"/>
              <a:t>btn</a:t>
            </a:r>
            <a:r>
              <a:rPr lang="en-US" altLang="zh-TW" sz="2400" dirty="0"/>
              <a:t>-success</a:t>
            </a:r>
          </a:p>
          <a:p>
            <a:pPr lvl="1"/>
            <a:r>
              <a:rPr lang="en-US" altLang="zh-TW" sz="2400" dirty="0"/>
              <a:t>.</a:t>
            </a:r>
            <a:r>
              <a:rPr lang="en-US" altLang="zh-TW" sz="2400" dirty="0" err="1"/>
              <a:t>btn</a:t>
            </a:r>
            <a:r>
              <a:rPr lang="en-US" altLang="zh-TW" sz="2400" dirty="0"/>
              <a:t>-info</a:t>
            </a:r>
          </a:p>
          <a:p>
            <a:pPr lvl="1"/>
            <a:r>
              <a:rPr lang="en-US" altLang="zh-TW" sz="2400" dirty="0"/>
              <a:t>.</a:t>
            </a:r>
            <a:r>
              <a:rPr lang="en-US" altLang="zh-TW" sz="2400" dirty="0" err="1"/>
              <a:t>btn</a:t>
            </a:r>
            <a:r>
              <a:rPr lang="en-US" altLang="zh-TW" sz="2400" dirty="0"/>
              <a:t>-warning</a:t>
            </a:r>
          </a:p>
          <a:p>
            <a:pPr lvl="1"/>
            <a:r>
              <a:rPr lang="en-US" altLang="zh-TW" sz="2400" dirty="0"/>
              <a:t>.</a:t>
            </a:r>
            <a:r>
              <a:rPr lang="en-US" altLang="zh-TW" sz="2400" dirty="0" err="1"/>
              <a:t>btn</a:t>
            </a:r>
            <a:r>
              <a:rPr lang="en-US" altLang="zh-TW" sz="2400" dirty="0"/>
              <a:t>-danger</a:t>
            </a:r>
          </a:p>
          <a:p>
            <a:pPr lvl="1"/>
            <a:r>
              <a:rPr lang="en-US" altLang="zh-TW" sz="2400" dirty="0"/>
              <a:t>.</a:t>
            </a:r>
            <a:r>
              <a:rPr lang="en-US" altLang="zh-TW" sz="2400" dirty="0" err="1"/>
              <a:t>btn</a:t>
            </a:r>
            <a:r>
              <a:rPr lang="en-US" altLang="zh-TW" sz="2400" dirty="0"/>
              <a:t>-link </a:t>
            </a:r>
          </a:p>
          <a:p>
            <a:endParaRPr lang="en-US" altLang="zh-TW" sz="2800" dirty="0"/>
          </a:p>
          <a:p>
            <a:r>
              <a:rPr lang="en-US" altLang="zh-TW" sz="2800" dirty="0"/>
              <a:t>http://www.w3schools.com/bootstrap/boots </a:t>
            </a:r>
            <a:r>
              <a:rPr lang="en-US" altLang="zh-TW" sz="2800" dirty="0" err="1"/>
              <a:t>trap_buttons.asp</a:t>
            </a:r>
            <a:r>
              <a:rPr lang="en-US" altLang="zh-TW" sz="2800" dirty="0"/>
              <a:t>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4581128"/>
            <a:ext cx="6088856" cy="49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631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What is Responsive Web Design? </a:t>
            </a:r>
            <a:endParaRPr lang="en-US" altLang="zh-TW" dirty="0">
              <a:effectLst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Responsive web design is about creating web sites which automatically adjust themselves to </a:t>
            </a:r>
            <a:r>
              <a:rPr lang="en-US" altLang="zh-TW" b="1" dirty="0"/>
              <a:t>look good </a:t>
            </a:r>
            <a:r>
              <a:rPr lang="en-US" altLang="zh-TW" dirty="0"/>
              <a:t>on </a:t>
            </a:r>
            <a:r>
              <a:rPr lang="en-US" altLang="zh-TW" b="1" dirty="0"/>
              <a:t>all devices</a:t>
            </a:r>
            <a:r>
              <a:rPr lang="en-US" altLang="zh-TW" dirty="0"/>
              <a:t>, from </a:t>
            </a:r>
            <a:r>
              <a:rPr lang="en-US" altLang="zh-TW" b="1" dirty="0"/>
              <a:t>small phones </a:t>
            </a:r>
            <a:r>
              <a:rPr lang="en-US" altLang="zh-TW" dirty="0"/>
              <a:t>to </a:t>
            </a:r>
            <a:r>
              <a:rPr lang="en-US" altLang="zh-TW" b="1" dirty="0"/>
              <a:t>large desktops</a:t>
            </a:r>
            <a:r>
              <a:rPr lang="en-US" altLang="zh-TW" dirty="0"/>
              <a:t>.</a:t>
            </a:r>
          </a:p>
          <a:p>
            <a:endParaRPr lang="en-US" altLang="zh-TW" dirty="0"/>
          </a:p>
          <a:p>
            <a:r>
              <a:rPr lang="en-US" altLang="zh-TW" dirty="0"/>
              <a:t>Top 22 Best Free HTML5 Frameworks for Responsive Web Development 2016</a:t>
            </a:r>
          </a:p>
          <a:p>
            <a:pPr lvl="1"/>
            <a:r>
              <a:rPr lang="en-US" altLang="zh-TW" dirty="0">
                <a:hlinkClick r:id="rId2"/>
              </a:rPr>
              <a:t>https://colorlib.com/wp/html5-frameworks/</a:t>
            </a:r>
            <a:r>
              <a:rPr lang="en-US" altLang="zh-TW" dirty="0"/>
              <a:t> 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7595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Bootstrap Button Groups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Bootstrap allows you to </a:t>
            </a:r>
            <a:r>
              <a:rPr lang="en-US" altLang="zh-TW" sz="2800" b="1" dirty="0"/>
              <a:t>group a series of buttons together</a:t>
            </a:r>
            <a:r>
              <a:rPr lang="en-US" altLang="zh-TW" sz="2800" dirty="0"/>
              <a:t> (on a single line) in a button group: </a:t>
            </a:r>
          </a:p>
          <a:p>
            <a:endParaRPr lang="en-US" altLang="zh-TW" sz="2800" dirty="0"/>
          </a:p>
          <a:p>
            <a:endParaRPr lang="en-US" altLang="zh-TW" sz="2800" dirty="0"/>
          </a:p>
          <a:p>
            <a:r>
              <a:rPr lang="en-US" altLang="zh-TW" sz="2800" dirty="0"/>
              <a:t>Use a &lt;div&gt; element with class .</a:t>
            </a:r>
            <a:r>
              <a:rPr lang="en-US" altLang="zh-TW" sz="2800" dirty="0" err="1"/>
              <a:t>btn</a:t>
            </a:r>
            <a:r>
              <a:rPr lang="en-US" altLang="zh-TW" sz="2800" dirty="0"/>
              <a:t>-group to create a button group: </a:t>
            </a:r>
          </a:p>
          <a:p>
            <a:r>
              <a:rPr lang="en-US" altLang="zh-TW" sz="2800" dirty="0"/>
              <a:t>http://www.w3schools.com/bootstrap/</a:t>
            </a:r>
            <a:r>
              <a:rPr lang="en-US" altLang="zh-TW" sz="2800" dirty="0" err="1"/>
              <a:t>bootstrap_button_g</a:t>
            </a:r>
            <a:r>
              <a:rPr lang="en-US" altLang="zh-TW" sz="2800" dirty="0"/>
              <a:t> </a:t>
            </a:r>
            <a:r>
              <a:rPr lang="en-US" altLang="zh-TW" sz="2800" dirty="0" err="1"/>
              <a:t>roups.asp</a:t>
            </a:r>
            <a:r>
              <a:rPr lang="en-US" altLang="zh-TW" sz="2800" dirty="0"/>
              <a:t> </a:t>
            </a:r>
          </a:p>
          <a:p>
            <a:endParaRPr kumimoji="1"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30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068960"/>
            <a:ext cx="2979331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376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Bootstrap Dropdowns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A </a:t>
            </a:r>
            <a:r>
              <a:rPr lang="en-US" altLang="zh-TW" sz="2800" b="1" dirty="0"/>
              <a:t>dropdown</a:t>
            </a:r>
            <a:r>
              <a:rPr lang="en-US" altLang="zh-TW" sz="2800" dirty="0"/>
              <a:t> menu is a </a:t>
            </a:r>
            <a:r>
              <a:rPr lang="en-US" altLang="zh-TW" sz="2800" b="1" dirty="0" err="1"/>
              <a:t>toggleable</a:t>
            </a:r>
            <a:r>
              <a:rPr lang="en-US" altLang="zh-TW" sz="2800" dirty="0"/>
              <a:t> </a:t>
            </a:r>
            <a:r>
              <a:rPr lang="en-US" altLang="zh-TW" sz="2800" b="1" dirty="0"/>
              <a:t>menu</a:t>
            </a:r>
            <a:r>
              <a:rPr lang="en-US" altLang="zh-TW" sz="2800" dirty="0"/>
              <a:t> that allows the user to choose one value from a predefined list: </a:t>
            </a:r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r>
              <a:rPr lang="en-US" altLang="zh-TW" sz="2800" dirty="0"/>
              <a:t>http://www.w3schools.com/bootstrap/bootstrap_ </a:t>
            </a:r>
            <a:r>
              <a:rPr lang="en-US" altLang="zh-TW" sz="2800" dirty="0" err="1"/>
              <a:t>dropdowns.asp</a:t>
            </a:r>
            <a:r>
              <a:rPr lang="en-US" altLang="zh-TW" sz="2800" dirty="0"/>
              <a:t> </a:t>
            </a:r>
          </a:p>
          <a:p>
            <a:endParaRPr kumimoji="1"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31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2636912"/>
            <a:ext cx="2278607" cy="206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08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Bootstrap Tabs and Pills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http://www.w3schools.com/bootstrap/</a:t>
            </a:r>
            <a:r>
              <a:rPr lang="en-US" altLang="zh-TW" dirty="0" err="1"/>
              <a:t>bootstrap_t</a:t>
            </a:r>
            <a:r>
              <a:rPr lang="en-US" altLang="zh-TW" dirty="0"/>
              <a:t> </a:t>
            </a:r>
            <a:r>
              <a:rPr lang="en-US" altLang="zh-TW" dirty="0" err="1"/>
              <a:t>abs_pills.asp</a:t>
            </a:r>
            <a:r>
              <a:rPr lang="en-US" altLang="zh-TW" dirty="0"/>
              <a:t> 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32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772816"/>
            <a:ext cx="4282363" cy="248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02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Bootstrap Navigation Bar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A </a:t>
            </a:r>
            <a:r>
              <a:rPr lang="en-US" altLang="zh-TW" sz="2800" b="1" dirty="0"/>
              <a:t>navigation bar </a:t>
            </a:r>
            <a:r>
              <a:rPr lang="en-US" altLang="zh-TW" sz="2800" dirty="0"/>
              <a:t>is a navigation header that is placed at the top of the page: </a:t>
            </a:r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r>
              <a:rPr lang="en-US" altLang="zh-TW" sz="2800" dirty="0"/>
              <a:t>http://www.w3schools.com/bootstrap/bootstrap_ </a:t>
            </a:r>
            <a:r>
              <a:rPr lang="en-US" altLang="zh-TW" sz="2800" dirty="0" err="1"/>
              <a:t>navbar.asp</a:t>
            </a:r>
            <a:r>
              <a:rPr lang="en-US" altLang="zh-TW" sz="2800" dirty="0"/>
              <a:t> </a:t>
            </a:r>
          </a:p>
          <a:p>
            <a:endParaRPr kumimoji="1"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85" y="2644392"/>
            <a:ext cx="8388424" cy="243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95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Bootstrap Forms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All textual &lt;input&gt;, &lt;</a:t>
            </a:r>
            <a:r>
              <a:rPr lang="en-US" altLang="zh-TW" dirty="0" err="1"/>
              <a:t>textarea</a:t>
            </a:r>
            <a:r>
              <a:rPr lang="en-US" altLang="zh-TW" dirty="0"/>
              <a:t>&gt;, and &lt;select&gt; elements with class .form-control have a width of 100%. </a:t>
            </a:r>
          </a:p>
          <a:p>
            <a:r>
              <a:rPr lang="en-US" altLang="zh-TW" dirty="0"/>
              <a:t>Bootstrap provides three types of </a:t>
            </a:r>
            <a:r>
              <a:rPr lang="en-US" altLang="zh-TW" b="1" dirty="0"/>
              <a:t>form layouts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dirty="0"/>
              <a:t>Vertical form (this is default)</a:t>
            </a:r>
          </a:p>
          <a:p>
            <a:pPr lvl="1"/>
            <a:r>
              <a:rPr lang="en-US" altLang="zh-TW" dirty="0"/>
              <a:t>Horizontal form</a:t>
            </a:r>
          </a:p>
          <a:p>
            <a:pPr lvl="1"/>
            <a:r>
              <a:rPr lang="en-US" altLang="zh-TW" dirty="0"/>
              <a:t>Inline form </a:t>
            </a:r>
          </a:p>
          <a:p>
            <a:r>
              <a:rPr lang="en-US" altLang="zh-TW" dirty="0"/>
              <a:t>http://www.w3schools.com/bootstrap/boots </a:t>
            </a:r>
            <a:r>
              <a:rPr lang="en-US" altLang="zh-TW" dirty="0" err="1"/>
              <a:t>trap_forms.asp</a:t>
            </a:r>
            <a:r>
              <a:rPr lang="en-US" altLang="zh-TW" dirty="0"/>
              <a:t> 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30240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Bootstrap Carousel Plugin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Carousel plugin is a component for cycling through elements, like a carousel (</a:t>
            </a:r>
            <a:r>
              <a:rPr lang="en-US" altLang="zh-TW" b="1" dirty="0"/>
              <a:t>slideshow</a:t>
            </a:r>
            <a:r>
              <a:rPr lang="en-US" altLang="zh-TW" dirty="0"/>
              <a:t>). </a:t>
            </a:r>
          </a:p>
          <a:p>
            <a:r>
              <a:rPr lang="en-US" altLang="zh-TW" dirty="0"/>
              <a:t>http://www.w3schools.com/bootstrap/bootstrap_ </a:t>
            </a:r>
            <a:r>
              <a:rPr lang="en-US" altLang="zh-TW" dirty="0" err="1"/>
              <a:t>carousel.asp</a:t>
            </a:r>
            <a:r>
              <a:rPr lang="en-US" altLang="zh-TW" dirty="0"/>
              <a:t> 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75974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Theme Templates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400" dirty="0"/>
              <a:t>https://</a:t>
            </a:r>
            <a:r>
              <a:rPr kumimoji="1" lang="en-US" altLang="zh-TW" sz="2400" dirty="0" err="1"/>
              <a:t>startbootstrap.com</a:t>
            </a:r>
            <a:r>
              <a:rPr kumimoji="1" lang="en-US" altLang="zh-TW" sz="2400" dirty="0"/>
              <a:t>/template-categories/all/</a:t>
            </a:r>
            <a:endParaRPr kumimoji="1" lang="zh-TW" alt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76872"/>
            <a:ext cx="7236296" cy="433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61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 out Mobile View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628800"/>
            <a:ext cx="5957888" cy="508518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051720" y="6453336"/>
            <a:ext cx="360040" cy="260648"/>
          </a:xfrm>
          <a:prstGeom prst="rect">
            <a:avLst/>
          </a:prstGeom>
          <a:solidFill>
            <a:srgbClr val="FF0000">
              <a:alpha val="29412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8743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Bootstrap History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Bootstrap was developed by Mark Otto and Jacob Thornton at </a:t>
            </a:r>
            <a:r>
              <a:rPr lang="en-US" altLang="zh-TW" b="1" dirty="0"/>
              <a:t>Twitter</a:t>
            </a:r>
            <a:r>
              <a:rPr lang="en-US" altLang="zh-TW" dirty="0"/>
              <a:t>, and released as an </a:t>
            </a:r>
            <a:r>
              <a:rPr lang="en-US" altLang="zh-TW" b="1" dirty="0"/>
              <a:t>open source </a:t>
            </a:r>
            <a:r>
              <a:rPr lang="en-US" altLang="zh-TW" dirty="0"/>
              <a:t>product in August 2011 on </a:t>
            </a:r>
            <a:r>
              <a:rPr lang="en-US" altLang="zh-TW" dirty="0" err="1"/>
              <a:t>GitHub</a:t>
            </a:r>
            <a:r>
              <a:rPr lang="en-US" altLang="zh-TW" dirty="0"/>
              <a:t>. </a:t>
            </a:r>
          </a:p>
          <a:p>
            <a:r>
              <a:rPr lang="en-US" altLang="zh-TW" dirty="0"/>
              <a:t>In June 2014 Bootstrap was the No.1 project on </a:t>
            </a:r>
            <a:r>
              <a:rPr lang="en-US" altLang="zh-TW" b="1" dirty="0" err="1"/>
              <a:t>GitHub</a:t>
            </a:r>
            <a:r>
              <a:rPr lang="en-US" altLang="zh-TW" dirty="0"/>
              <a:t>! 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9462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Why Use Bootstrap?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Advantages of Bootstrap: </a:t>
            </a:r>
          </a:p>
          <a:p>
            <a:pPr lvl="1"/>
            <a:r>
              <a:rPr lang="en-US" altLang="zh-TW" b="1" dirty="0"/>
              <a:t>Easy to use</a:t>
            </a:r>
            <a:r>
              <a:rPr lang="en-US" altLang="zh-TW" dirty="0"/>
              <a:t>: Anybody with just basic knowledge of HTML and CSS can start using Bootstrap </a:t>
            </a:r>
          </a:p>
          <a:p>
            <a:pPr lvl="1"/>
            <a:r>
              <a:rPr lang="en-US" altLang="zh-TW" b="1" dirty="0"/>
              <a:t>Responsive features</a:t>
            </a:r>
            <a:r>
              <a:rPr lang="en-US" altLang="zh-TW" dirty="0"/>
              <a:t>: Bootstrap's responsive CSS adjusts to phones, tablets, and desktops </a:t>
            </a:r>
          </a:p>
          <a:p>
            <a:pPr lvl="1"/>
            <a:r>
              <a:rPr lang="en-US" altLang="zh-TW" b="1" dirty="0"/>
              <a:t>Mobile-first approach</a:t>
            </a:r>
            <a:r>
              <a:rPr lang="en-US" altLang="zh-TW" dirty="0"/>
              <a:t>: In Bootstrap 3, mobile- first styles are part of the core framework </a:t>
            </a:r>
          </a:p>
          <a:p>
            <a:pPr lvl="1"/>
            <a:r>
              <a:rPr lang="en-US" altLang="zh-TW" b="1" dirty="0"/>
              <a:t>Browser compatibility</a:t>
            </a:r>
            <a:r>
              <a:rPr lang="en-US" altLang="zh-TW" dirty="0"/>
              <a:t>: Bootstrap is compatible with all modern browsers (Chrome, Firefox, Internet Explorer, Safari, and Opera) 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4683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Where to Get Bootstrap? </a:t>
            </a:r>
            <a:endParaRPr lang="en-US" altLang="zh-TW" dirty="0">
              <a:effectLst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There are two ways to start using Bootstrap on your own web site. </a:t>
            </a:r>
          </a:p>
          <a:p>
            <a:pPr lvl="1"/>
            <a:r>
              <a:rPr lang="en-US" altLang="zh-TW" dirty="0"/>
              <a:t>Download Bootstrap from </a:t>
            </a:r>
            <a:r>
              <a:rPr lang="en-US" altLang="zh-TW" b="1" dirty="0" err="1"/>
              <a:t>getbootstrap.com</a:t>
            </a:r>
            <a:r>
              <a:rPr lang="en-US" altLang="zh-TW" b="1" dirty="0"/>
              <a:t> </a:t>
            </a:r>
          </a:p>
          <a:p>
            <a:pPr lvl="1"/>
            <a:r>
              <a:rPr lang="en-US" altLang="zh-TW" dirty="0"/>
              <a:t>Include Bootstrap from a </a:t>
            </a:r>
            <a:r>
              <a:rPr lang="en-US" altLang="zh-TW" b="1" dirty="0"/>
              <a:t>CDN 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9669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Downloading Bootstrap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/>
              <a:t>https://getbootstrap.com/docs/4.3/getting-started/download/</a:t>
            </a:r>
            <a:endParaRPr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7</a:t>
            </a:fld>
            <a:endParaRPr lang="zh-TW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63E666-4921-4DB6-8EBD-667EA4545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4" y="2204864"/>
            <a:ext cx="7740352" cy="402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35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BC2201-B96A-407B-B83D-FE993D675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1114912"/>
            <a:ext cx="5934075" cy="1695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58E24F-C3E9-424E-8589-2D1941CCC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90" y="2564904"/>
            <a:ext cx="4366209" cy="25000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5D58F8-8D4A-4F54-9ED0-188DB3EDC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28" y="3933056"/>
            <a:ext cx="4613696" cy="208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52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Bootstrap CDN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If you don't want to download and host Bootstrap yourself, you can include it from a CDN (Content Delivery Network) 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5536" y="2708920"/>
            <a:ext cx="8208912" cy="310854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&lt;link </a:t>
            </a:r>
            <a:r>
              <a:rPr lang="en-US" altLang="zh-TW" dirty="0" err="1">
                <a:solidFill>
                  <a:schemeClr val="tx1"/>
                </a:solidFill>
              </a:rPr>
              <a:t>rel</a:t>
            </a:r>
            <a:r>
              <a:rPr lang="en-US" altLang="zh-TW" dirty="0">
                <a:solidFill>
                  <a:schemeClr val="tx1"/>
                </a:solidFill>
              </a:rPr>
              <a:t>="stylesheet" </a:t>
            </a:r>
            <a:r>
              <a:rPr lang="en-US" altLang="zh-TW" dirty="0" err="1">
                <a:solidFill>
                  <a:schemeClr val="tx1"/>
                </a:solidFill>
              </a:rPr>
              <a:t>href</a:t>
            </a:r>
            <a:r>
              <a:rPr lang="en-US" altLang="zh-TW" dirty="0">
                <a:solidFill>
                  <a:schemeClr val="tx1"/>
                </a:solidFill>
              </a:rPr>
              <a:t>="https://stackpath.bootstrapcdn.com/bootstrap/4.3.1/</a:t>
            </a:r>
            <a:r>
              <a:rPr lang="en-US" altLang="zh-TW" dirty="0" err="1">
                <a:solidFill>
                  <a:schemeClr val="tx1"/>
                </a:solidFill>
              </a:rPr>
              <a:t>css</a:t>
            </a:r>
            <a:r>
              <a:rPr lang="en-US" altLang="zh-TW" dirty="0">
                <a:solidFill>
                  <a:schemeClr val="tx1"/>
                </a:solidFill>
              </a:rPr>
              <a:t>/bootstrap.min.css" integrity="sha384-ggOyR0iXCbMQv3Xipma34MD+dH/1fQ784/j6cY/iJTQUOhcWr7x9JvoRxT2MZw1T" </a:t>
            </a:r>
            <a:r>
              <a:rPr lang="en-US" altLang="zh-TW" dirty="0" err="1">
                <a:solidFill>
                  <a:schemeClr val="tx1"/>
                </a:solidFill>
              </a:rPr>
              <a:t>crossorigin</a:t>
            </a:r>
            <a:r>
              <a:rPr lang="en-US" altLang="zh-TW" dirty="0">
                <a:solidFill>
                  <a:schemeClr val="tx1"/>
                </a:solidFill>
              </a:rPr>
              <a:t>="anonymous"&gt;</a:t>
            </a:r>
          </a:p>
          <a:p>
            <a:r>
              <a:rPr lang="en-US" altLang="zh-TW" dirty="0">
                <a:solidFill>
                  <a:schemeClr val="tx1"/>
                </a:solidFill>
              </a:rPr>
              <a:t>&lt;script </a:t>
            </a:r>
            <a:r>
              <a:rPr lang="en-US" altLang="zh-TW" dirty="0" err="1">
                <a:solidFill>
                  <a:schemeClr val="tx1"/>
                </a:solidFill>
              </a:rPr>
              <a:t>src</a:t>
            </a:r>
            <a:r>
              <a:rPr lang="en-US" altLang="zh-TW" dirty="0">
                <a:solidFill>
                  <a:schemeClr val="tx1"/>
                </a:solidFill>
              </a:rPr>
              <a:t>="https://stackpath.bootstrapcdn.com/bootstrap/4.3.1/</a:t>
            </a:r>
            <a:r>
              <a:rPr lang="en-US" altLang="zh-TW" dirty="0" err="1">
                <a:solidFill>
                  <a:schemeClr val="tx1"/>
                </a:solidFill>
              </a:rPr>
              <a:t>js</a:t>
            </a:r>
            <a:r>
              <a:rPr lang="en-US" altLang="zh-TW" dirty="0">
                <a:solidFill>
                  <a:schemeClr val="tx1"/>
                </a:solidFill>
              </a:rPr>
              <a:t>/bootstrap.min.js" integrity="sha384-JjSmVgyd0p3pXB1rRibZUAYoIIy6OrQ6VrjIEaFf/nJGzIxFDsf4x0xIM+B07jRM" </a:t>
            </a:r>
            <a:r>
              <a:rPr lang="en-US" altLang="zh-TW" dirty="0" err="1">
                <a:solidFill>
                  <a:schemeClr val="tx1"/>
                </a:solidFill>
              </a:rPr>
              <a:t>crossorigin</a:t>
            </a:r>
            <a:r>
              <a:rPr lang="en-US" altLang="zh-TW" dirty="0">
                <a:solidFill>
                  <a:schemeClr val="tx1"/>
                </a:solidFill>
              </a:rPr>
              <a:t>="anonymous"&gt;&lt;/script&gt;</a:t>
            </a:r>
          </a:p>
          <a:p>
            <a:endParaRPr lang="en-US" altLang="zh-TW" dirty="0">
              <a:solidFill>
                <a:schemeClr val="tx1"/>
              </a:solidFill>
            </a:endParaRPr>
          </a:p>
          <a:p>
            <a:r>
              <a:rPr lang="en-US" altLang="zh-TW" dirty="0">
                <a:solidFill>
                  <a:schemeClr val="tx1"/>
                </a:solidFill>
              </a:rPr>
              <a:t>&lt;script </a:t>
            </a:r>
            <a:r>
              <a:rPr lang="en-US" altLang="zh-TW" dirty="0" err="1">
                <a:solidFill>
                  <a:schemeClr val="tx1"/>
                </a:solidFill>
              </a:rPr>
              <a:t>src</a:t>
            </a:r>
            <a:r>
              <a:rPr lang="en-US" altLang="zh-TW" dirty="0">
                <a:solidFill>
                  <a:schemeClr val="tx1"/>
                </a:solidFill>
              </a:rPr>
              <a:t>="https://code.jquery.com/jquery-3.3.1.slim.min.js" integrity="sha384-q8i/X+965DzO0rT7abK41JStQIAqVgRVzpbzo5smXKp4YfRvH+8abtTE1Pi6jizo" </a:t>
            </a:r>
            <a:r>
              <a:rPr lang="en-US" altLang="zh-TW" dirty="0" err="1">
                <a:solidFill>
                  <a:schemeClr val="tx1"/>
                </a:solidFill>
              </a:rPr>
              <a:t>crossorigin</a:t>
            </a:r>
            <a:r>
              <a:rPr lang="en-US" altLang="zh-TW" dirty="0">
                <a:solidFill>
                  <a:schemeClr val="tx1"/>
                </a:solidFill>
              </a:rPr>
              <a:t>="anonymous"&gt;&lt;/script&gt;</a:t>
            </a:r>
          </a:p>
          <a:p>
            <a:r>
              <a:rPr lang="en-US" altLang="zh-TW" dirty="0">
                <a:solidFill>
                  <a:schemeClr val="tx1"/>
                </a:solidFill>
              </a:rPr>
              <a:t>&lt;script </a:t>
            </a:r>
            <a:r>
              <a:rPr lang="en-US" altLang="zh-TW" dirty="0" err="1">
                <a:solidFill>
                  <a:schemeClr val="tx1"/>
                </a:solidFill>
              </a:rPr>
              <a:t>src</a:t>
            </a:r>
            <a:r>
              <a:rPr lang="en-US" altLang="zh-TW" dirty="0">
                <a:solidFill>
                  <a:schemeClr val="tx1"/>
                </a:solidFill>
              </a:rPr>
              <a:t>="https://cdnjs.cloudflare.com/ajax/libs/popper.js/1.14.7/</a:t>
            </a:r>
            <a:r>
              <a:rPr lang="en-US" altLang="zh-TW" dirty="0" err="1">
                <a:solidFill>
                  <a:schemeClr val="tx1"/>
                </a:solidFill>
              </a:rPr>
              <a:t>umd</a:t>
            </a:r>
            <a:r>
              <a:rPr lang="en-US" altLang="zh-TW" dirty="0">
                <a:solidFill>
                  <a:schemeClr val="tx1"/>
                </a:solidFill>
              </a:rPr>
              <a:t>/popper.min.js" integrity="sha384-UO2eT0CpHqdSJQ6hJty5KVphtPhzWj9WO1clHTMGa3JDZwrnQq4sF86dIHNDz0W1" </a:t>
            </a:r>
            <a:r>
              <a:rPr lang="en-US" altLang="zh-TW" dirty="0" err="1">
                <a:solidFill>
                  <a:schemeClr val="tx1"/>
                </a:solidFill>
              </a:rPr>
              <a:t>crossorigin</a:t>
            </a:r>
            <a:r>
              <a:rPr lang="en-US" altLang="zh-TW" dirty="0">
                <a:solidFill>
                  <a:schemeClr val="tx1"/>
                </a:solidFill>
              </a:rPr>
              <a:t>="anonymous"&gt;&lt;/script&gt;</a:t>
            </a:r>
            <a:endParaRPr lang="en-US" altLang="zh-TW" dirty="0">
              <a:solidFill>
                <a:schemeClr val="tx1"/>
              </a:solidFill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5824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清晰度">
  <a:themeElements>
    <a:clrScheme name="清晰度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清晰度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Web程式設計-1-課程介紹</Template>
  <TotalTime>12422</TotalTime>
  <Words>1983</Words>
  <Application>Microsoft Office PowerPoint</Application>
  <PresentationFormat>On-screen Show (4:3)</PresentationFormat>
  <Paragraphs>267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微軟正黑體</vt:lpstr>
      <vt:lpstr>Arial</vt:lpstr>
      <vt:lpstr>Consolas</vt:lpstr>
      <vt:lpstr>清晰度</vt:lpstr>
      <vt:lpstr>Web程式設計</vt:lpstr>
      <vt:lpstr>What is Bootstrap?</vt:lpstr>
      <vt:lpstr>What is Responsive Web Design? </vt:lpstr>
      <vt:lpstr>Bootstrap History </vt:lpstr>
      <vt:lpstr>Why Use Bootstrap? </vt:lpstr>
      <vt:lpstr>Where to Get Bootstrap? </vt:lpstr>
      <vt:lpstr>Downloading Bootstrap </vt:lpstr>
      <vt:lpstr>PowerPoint Presentation</vt:lpstr>
      <vt:lpstr>Bootstrap CDN </vt:lpstr>
      <vt:lpstr>Create First Web Page With Bootstrap </vt:lpstr>
      <vt:lpstr>Create First Web Page With Bootstrap </vt:lpstr>
      <vt:lpstr>Create First Web Page With Bootstrap </vt:lpstr>
      <vt:lpstr>Without Bootstrap </vt:lpstr>
      <vt:lpstr>Without Bootstrap </vt:lpstr>
      <vt:lpstr>With Bootstrap </vt:lpstr>
      <vt:lpstr>PowerPoint Presentation</vt:lpstr>
      <vt:lpstr>With &lt;div class="container"&gt; </vt:lpstr>
      <vt:lpstr>With &lt;div class="container"&gt; </vt:lpstr>
      <vt:lpstr>With &lt;div class="container"&gt; </vt:lpstr>
      <vt:lpstr>&lt;div class="container-fluid"&gt; </vt:lpstr>
      <vt:lpstr>Bootstrap Grid System </vt:lpstr>
      <vt:lpstr>Grid Classes </vt:lpstr>
      <vt:lpstr>Basic Structure of a Bootstrap Grid </vt:lpstr>
      <vt:lpstr>PowerPoint Presentation</vt:lpstr>
      <vt:lpstr>Bootstrap Text/Typography </vt:lpstr>
      <vt:lpstr>Bootstrap Basic Table </vt:lpstr>
      <vt:lpstr>Bootstrap Images </vt:lpstr>
      <vt:lpstr>Bootstrap Wells</vt:lpstr>
      <vt:lpstr>Bootstrap Buttons </vt:lpstr>
      <vt:lpstr>Bootstrap Button Groups </vt:lpstr>
      <vt:lpstr>Bootstrap Dropdowns </vt:lpstr>
      <vt:lpstr>Bootstrap Tabs and Pills </vt:lpstr>
      <vt:lpstr>Bootstrap Navigation Bar </vt:lpstr>
      <vt:lpstr>Bootstrap Forms </vt:lpstr>
      <vt:lpstr>Bootstrap Carousel Plugin </vt:lpstr>
      <vt:lpstr>Theme Templates</vt:lpstr>
      <vt:lpstr>Check out Mobile 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Web程式設計</dc:title>
  <dc:creator>sammy</dc:creator>
  <cp:lastModifiedBy> </cp:lastModifiedBy>
  <cp:revision>169</cp:revision>
  <cp:lastPrinted>2016-09-19T17:34:41Z</cp:lastPrinted>
  <dcterms:modified xsi:type="dcterms:W3CDTF">2019-10-30T03:28:01Z</dcterms:modified>
</cp:coreProperties>
</file>